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6" r:id="rId3"/>
    <p:sldId id="258" r:id="rId4"/>
    <p:sldId id="267" r:id="rId5"/>
    <p:sldId id="259" r:id="rId6"/>
    <p:sldId id="260" r:id="rId7"/>
    <p:sldId id="268" r:id="rId8"/>
    <p:sldId id="271" r:id="rId9"/>
    <p:sldId id="269" r:id="rId10"/>
    <p:sldId id="265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12.6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15.8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16.90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21.2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21.54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11:27:21.90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none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9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40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41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7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753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11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68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11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7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85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06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7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17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42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39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52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D6D7C3-8C72-4C5C-B5A7-CBBFBDF6BDAE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F9CA5C-FB5D-46C6-8795-F9AF165D1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517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jpg"/><Relationship Id="rId7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hyperlink" Target="https://github.com/Core-Bioinformatics/noisyR" TargetMode="External"/><Relationship Id="rId7" Type="http://schemas.openxmlformats.org/officeDocument/2006/relationships/customXml" Target="../ink/ink3.xml"/><Relationship Id="rId2" Type="http://schemas.openxmlformats.org/officeDocument/2006/relationships/hyperlink" Target="https://cran.r-project.org/package=noisyr" TargetMode="Externa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100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22FA-5541-482B-A74B-DEE5DC2AC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191" y="1676869"/>
            <a:ext cx="10397698" cy="2421464"/>
          </a:xfrm>
        </p:spPr>
        <p:txBody>
          <a:bodyPr anchor="ctr">
            <a:noAutofit/>
          </a:bodyPr>
          <a:lstStyle/>
          <a:p>
            <a:pPr algn="ctr"/>
            <a:r>
              <a:rPr lang="en-GB" sz="4000" b="1" i="1" cap="none" dirty="0" err="1"/>
              <a:t>noisyR</a:t>
            </a:r>
            <a:r>
              <a:rPr lang="en-US" sz="4000" i="1" cap="none" dirty="0"/>
              <a:t>: enhancing biological signal in sequencing </a:t>
            </a:r>
            <a:br>
              <a:rPr lang="en-US" sz="4000" i="1" cap="none" dirty="0"/>
            </a:br>
            <a:r>
              <a:rPr lang="en-US" sz="4000" i="1" cap="none" dirty="0"/>
              <a:t>datasets by characterizing random technical noise</a:t>
            </a:r>
            <a:endParaRPr lang="en-GB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5CE9A-2BB8-40DF-AD43-EE461BC96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0857" y="3663249"/>
            <a:ext cx="8718367" cy="1405467"/>
          </a:xfrm>
        </p:spPr>
        <p:txBody>
          <a:bodyPr anchor="ctr">
            <a:normAutofit/>
          </a:bodyPr>
          <a:lstStyle/>
          <a:p>
            <a:pPr algn="ctr"/>
            <a:r>
              <a:rPr lang="en-GB" sz="2400" b="1" u="sng" dirty="0"/>
              <a:t>Ilias Moutsopoulos</a:t>
            </a:r>
            <a:r>
              <a:rPr lang="en-GB" sz="2200" dirty="0"/>
              <a:t>, Lukas </a:t>
            </a:r>
            <a:r>
              <a:rPr lang="en-GB" sz="2200" dirty="0" err="1"/>
              <a:t>Maischak</a:t>
            </a:r>
            <a:r>
              <a:rPr lang="en-GB" sz="2200" dirty="0"/>
              <a:t>, </a:t>
            </a:r>
            <a:r>
              <a:rPr lang="en-GB" sz="2200" dirty="0" err="1"/>
              <a:t>Elze</a:t>
            </a:r>
            <a:r>
              <a:rPr lang="en-GB" sz="2200" dirty="0"/>
              <a:t> </a:t>
            </a:r>
            <a:r>
              <a:rPr lang="en-GB" sz="2200" dirty="0" err="1"/>
              <a:t>Lauzikaite</a:t>
            </a:r>
            <a:r>
              <a:rPr lang="en-GB" sz="2200" dirty="0"/>
              <a:t>, Sergio Vasquez Urbina, Eleanor Williams, </a:t>
            </a:r>
            <a:r>
              <a:rPr lang="en-GB" sz="2200" dirty="0" err="1"/>
              <a:t>Hajk</a:t>
            </a:r>
            <a:r>
              <a:rPr lang="en-GB" sz="2200" dirty="0"/>
              <a:t>-Georg </a:t>
            </a:r>
            <a:r>
              <a:rPr lang="en-GB" sz="2200" dirty="0" err="1"/>
              <a:t>Drost</a:t>
            </a:r>
            <a:r>
              <a:rPr lang="en-GB" sz="2200" dirty="0"/>
              <a:t>, Irina Mohorianu*</a:t>
            </a:r>
            <a:endParaRPr lang="en-GB" sz="2200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55E852-14E5-447C-BA8B-2A30256F12DC}"/>
              </a:ext>
            </a:extLst>
          </p:cNvPr>
          <p:cNvSpPr txBox="1">
            <a:spLocks/>
          </p:cNvSpPr>
          <p:nvPr/>
        </p:nvSpPr>
        <p:spPr>
          <a:xfrm>
            <a:off x="77731" y="5471301"/>
            <a:ext cx="3650735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300" i="1" dirty="0"/>
              <a:t>Ilias Moutsopoulos – im383@cam.ac.uk</a:t>
            </a:r>
          </a:p>
          <a:p>
            <a:pPr algn="l"/>
            <a:r>
              <a:rPr lang="en-GB" sz="1300" i="1" dirty="0"/>
              <a:t>Research Assistant – Bioinformatician</a:t>
            </a:r>
          </a:p>
          <a:p>
            <a:pPr algn="l"/>
            <a:r>
              <a:rPr lang="en-GB" sz="1300" i="1" dirty="0"/>
              <a:t>Core Bioinformatics group (Mohorianu group)</a:t>
            </a:r>
          </a:p>
          <a:p>
            <a:pPr algn="l"/>
            <a:r>
              <a:rPr lang="en-GB" sz="1300" i="1" dirty="0" err="1"/>
              <a:t>Wellcome</a:t>
            </a:r>
            <a:r>
              <a:rPr lang="en-GB" sz="1300" i="1" dirty="0"/>
              <a:t>-MRC Cambridge Stem Cell Institute</a:t>
            </a:r>
          </a:p>
        </p:txBody>
      </p:sp>
      <p:pic>
        <p:nvPicPr>
          <p:cNvPr id="1038" name="Picture 14" descr="university-of-cambridge-logo-2 – CREATe">
            <a:extLst>
              <a:ext uri="{FF2B5EF4-FFF2-40B4-BE49-F238E27FC236}">
                <a16:creationId xmlns:a16="http://schemas.microsoft.com/office/drawing/2014/main" id="{99BAE427-9F6B-494D-989E-5F42BF2C3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1" y="250646"/>
            <a:ext cx="320676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mbridge Stem Cell Institute ar Twitter: “Time for a Spring clean! We've  rebranded so our Twitter has a new look. Find out more about our Institute  and funders @Cambridge_Uni, @wellcometrust &amp; @The_MRC">
            <a:extLst>
              <a:ext uri="{FF2B5EF4-FFF2-40B4-BE49-F238E27FC236}">
                <a16:creationId xmlns:a16="http://schemas.microsoft.com/office/drawing/2014/main" id="{01A173F8-1708-45B8-B43B-AE77875C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768" y="250646"/>
            <a:ext cx="23817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00B47AA7-717C-49F1-9BEA-8372F8A4A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24" y="4916652"/>
            <a:ext cx="1500025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6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D394-A72B-417F-9527-9DEE3A56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Thank you for your attention!</a:t>
            </a:r>
          </a:p>
        </p:txBody>
      </p:sp>
      <p:pic>
        <p:nvPicPr>
          <p:cNvPr id="4098" name="Picture 2" descr="Max-Planck-Gesellschaft - Research in Germany">
            <a:extLst>
              <a:ext uri="{FF2B5EF4-FFF2-40B4-BE49-F238E27FC236}">
                <a16:creationId xmlns:a16="http://schemas.microsoft.com/office/drawing/2014/main" id="{0AF8D9D7-1030-4084-9BC9-E5ADA06A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59" y="514330"/>
            <a:ext cx="3365150" cy="121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09762C8-7F02-4DF2-9D68-A74ACEDCF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95" y="2449637"/>
            <a:ext cx="1080000" cy="1080000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97D90F3-B54C-4F48-982A-2CAE61326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2" y="3672720"/>
            <a:ext cx="1080000" cy="1080000"/>
          </a:xfrm>
          <a:prstGeom prst="rect">
            <a:avLst/>
          </a:prstGeom>
        </p:spPr>
      </p:pic>
      <p:pic>
        <p:nvPicPr>
          <p:cNvPr id="14" name="Picture 13" descr="A child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AF7F89D-521C-4158-87C9-7F36D13F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84" y="3672720"/>
            <a:ext cx="1007611" cy="108000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AC6CB6E-FB82-4263-8CB4-77ABF20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107" y="2449637"/>
            <a:ext cx="100435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6248216-5601-4BC6-83A6-F862553ED718}"/>
              </a:ext>
            </a:extLst>
          </p:cNvPr>
          <p:cNvSpPr txBox="1">
            <a:spLocks/>
          </p:cNvSpPr>
          <p:nvPr/>
        </p:nvSpPr>
        <p:spPr>
          <a:xfrm>
            <a:off x="1993222" y="3676184"/>
            <a:ext cx="138664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i="1" dirty="0" err="1"/>
              <a:t>Elze</a:t>
            </a:r>
            <a:r>
              <a:rPr lang="en-GB" sz="1300" i="1" dirty="0"/>
              <a:t> </a:t>
            </a:r>
            <a:r>
              <a:rPr lang="en-GB" sz="1300" i="1" dirty="0" err="1"/>
              <a:t>Lauzikaite</a:t>
            </a:r>
            <a:endParaRPr lang="en-GB" sz="1300" i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9947809-9248-4A0E-8E07-4C7A69F15966}"/>
              </a:ext>
            </a:extLst>
          </p:cNvPr>
          <p:cNvSpPr txBox="1">
            <a:spLocks/>
          </p:cNvSpPr>
          <p:nvPr/>
        </p:nvSpPr>
        <p:spPr>
          <a:xfrm>
            <a:off x="4406295" y="3672720"/>
            <a:ext cx="138664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i="1" dirty="0"/>
              <a:t>Eleanor Williams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788EA62-EC9D-4F86-AEA0-C90C3BC74568}"/>
              </a:ext>
            </a:extLst>
          </p:cNvPr>
          <p:cNvSpPr txBox="1">
            <a:spLocks/>
          </p:cNvSpPr>
          <p:nvPr/>
        </p:nvSpPr>
        <p:spPr>
          <a:xfrm>
            <a:off x="9967458" y="2450982"/>
            <a:ext cx="138664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i="1" dirty="0" err="1"/>
              <a:t>Hajk</a:t>
            </a:r>
            <a:r>
              <a:rPr lang="en-GB" sz="1300" i="1" dirty="0"/>
              <a:t>-Georg </a:t>
            </a:r>
            <a:r>
              <a:rPr lang="en-GB" sz="1300" i="1" dirty="0" err="1"/>
              <a:t>Drost</a:t>
            </a:r>
            <a:endParaRPr lang="en-GB" sz="1300" i="1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131A28B-54AE-4735-9FAA-D2D5E54C3107}"/>
              </a:ext>
            </a:extLst>
          </p:cNvPr>
          <p:cNvSpPr txBox="1">
            <a:spLocks/>
          </p:cNvSpPr>
          <p:nvPr/>
        </p:nvSpPr>
        <p:spPr>
          <a:xfrm>
            <a:off x="3228894" y="2460358"/>
            <a:ext cx="138664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i="1" dirty="0"/>
              <a:t>Irina Mohorianu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815708-8C1D-481D-9E52-5AAE0493AE63}"/>
              </a:ext>
            </a:extLst>
          </p:cNvPr>
          <p:cNvSpPr txBox="1">
            <a:spLocks/>
          </p:cNvSpPr>
          <p:nvPr/>
        </p:nvSpPr>
        <p:spPr>
          <a:xfrm>
            <a:off x="8574359" y="3540358"/>
            <a:ext cx="1856000" cy="95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00" i="1" dirty="0"/>
              <a:t>Lukas </a:t>
            </a:r>
            <a:r>
              <a:rPr lang="en-GB" sz="1300" i="1" dirty="0" err="1"/>
              <a:t>Maischak</a:t>
            </a:r>
            <a:endParaRPr lang="en-GB" sz="1300" i="1" dirty="0"/>
          </a:p>
          <a:p>
            <a:pPr algn="ctr"/>
            <a:r>
              <a:rPr lang="en-GB" sz="1300" i="1" dirty="0"/>
              <a:t>Sergio Vasquez Urbina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9005193-7DEA-485E-BFC8-1FE9FE8EE125}"/>
              </a:ext>
            </a:extLst>
          </p:cNvPr>
          <p:cNvSpPr txBox="1">
            <a:spLocks/>
          </p:cNvSpPr>
          <p:nvPr/>
        </p:nvSpPr>
        <p:spPr>
          <a:xfrm>
            <a:off x="1758542" y="5208103"/>
            <a:ext cx="1856000" cy="1375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00" i="1" dirty="0"/>
              <a:t>Alex Calderwood</a:t>
            </a:r>
          </a:p>
          <a:p>
            <a:pPr algn="ctr"/>
            <a:r>
              <a:rPr lang="en-GB" sz="1300" i="1" dirty="0"/>
              <a:t>Yu Zhang</a:t>
            </a:r>
          </a:p>
          <a:p>
            <a:pPr algn="ctr"/>
            <a:r>
              <a:rPr lang="en-GB" sz="1300" i="1" dirty="0" err="1"/>
              <a:t>Arash</a:t>
            </a:r>
            <a:r>
              <a:rPr lang="en-GB" sz="1300" i="1" dirty="0"/>
              <a:t> </a:t>
            </a:r>
            <a:r>
              <a:rPr lang="en-GB" sz="1300" i="1" dirty="0" err="1"/>
              <a:t>Shahsavari</a:t>
            </a:r>
            <a:endParaRPr lang="en-GB" sz="1300" i="1" dirty="0"/>
          </a:p>
          <a:p>
            <a:pPr algn="ctr"/>
            <a:r>
              <a:rPr lang="en-GB" sz="1300" i="1" dirty="0"/>
              <a:t>Andi Munteanu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AEB1389-2201-4F07-90B7-22385E14AD73}"/>
              </a:ext>
            </a:extLst>
          </p:cNvPr>
          <p:cNvSpPr txBox="1">
            <a:spLocks/>
          </p:cNvSpPr>
          <p:nvPr/>
        </p:nvSpPr>
        <p:spPr>
          <a:xfrm>
            <a:off x="7891899" y="5600032"/>
            <a:ext cx="323547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i="1" dirty="0"/>
              <a:t>This work was funded by the </a:t>
            </a:r>
            <a:br>
              <a:rPr lang="en-GB" sz="1300" i="1" dirty="0"/>
            </a:br>
            <a:r>
              <a:rPr lang="en-GB" sz="1300" i="1" dirty="0" err="1"/>
              <a:t>Wellcome</a:t>
            </a:r>
            <a:r>
              <a:rPr lang="en-GB" sz="1300" i="1" dirty="0"/>
              <a:t>-MRC Cambridge Stem Cell Institute</a:t>
            </a:r>
          </a:p>
          <a:p>
            <a:r>
              <a:rPr lang="en-GB" sz="1300" i="1" dirty="0"/>
              <a:t> </a:t>
            </a:r>
          </a:p>
        </p:txBody>
      </p:sp>
      <p:pic>
        <p:nvPicPr>
          <p:cNvPr id="28" name="Picture 14" descr="university-of-cambridge-logo-2 – CREATe">
            <a:extLst>
              <a:ext uri="{FF2B5EF4-FFF2-40B4-BE49-F238E27FC236}">
                <a16:creationId xmlns:a16="http://schemas.microsoft.com/office/drawing/2014/main" id="{EB91362F-28EB-4789-8F44-69504DBB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1" y="250646"/>
            <a:ext cx="320676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ambridge Stem Cell Institute ar Twitter: “Time for a Spring clean! We've  rebranded so our Twitter has a new look. Find out more about our Institute  and funders @Cambridge_Uni, @wellcometrust &amp; @The_MRC">
            <a:extLst>
              <a:ext uri="{FF2B5EF4-FFF2-40B4-BE49-F238E27FC236}">
                <a16:creationId xmlns:a16="http://schemas.microsoft.com/office/drawing/2014/main" id="{C284FEDB-BD79-45AF-BFE5-AEC8E452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1" y="1394546"/>
            <a:ext cx="2165202" cy="9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99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0887-8B64-4D5E-8FEB-ED3FA497D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0472" y="4611958"/>
            <a:ext cx="6440229" cy="1969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Determining the noise threshold</a:t>
            </a:r>
          </a:p>
          <a:p>
            <a:r>
              <a:rPr lang="en-GB" dirty="0"/>
              <a:t>Calculate similarity matrix</a:t>
            </a:r>
          </a:p>
          <a:p>
            <a:r>
              <a:rPr lang="en-GB" dirty="0"/>
              <a:t>Use a range of similarity thresholds and methods</a:t>
            </a:r>
          </a:p>
          <a:p>
            <a:r>
              <a:rPr lang="en-GB" dirty="0"/>
              <a:t>Calculate the coefficient of variation across samples</a:t>
            </a:r>
          </a:p>
          <a:p>
            <a:r>
              <a:rPr lang="en-GB" dirty="0"/>
              <a:t>Pick the combination with the lowest variation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6EC364-BDA7-4F10-98B0-72B8628E2274}"/>
              </a:ext>
            </a:extLst>
          </p:cNvPr>
          <p:cNvSpPr txBox="1">
            <a:spLocks/>
          </p:cNvSpPr>
          <p:nvPr/>
        </p:nvSpPr>
        <p:spPr>
          <a:xfrm>
            <a:off x="127842" y="4599122"/>
            <a:ext cx="5499839" cy="198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Window length optimization</a:t>
            </a:r>
          </a:p>
          <a:p>
            <a:r>
              <a:rPr lang="en-US" dirty="0"/>
              <a:t>Calculate similarity matrix for a range of windows</a:t>
            </a:r>
          </a:p>
          <a:p>
            <a:r>
              <a:rPr lang="en-US" dirty="0"/>
              <a:t>Average correlation of each window across samples</a:t>
            </a:r>
          </a:p>
          <a:p>
            <a:r>
              <a:rPr lang="en-US" dirty="0"/>
              <a:t>Jensen-Shannon divergence with uniform distribution</a:t>
            </a:r>
          </a:p>
          <a:p>
            <a:r>
              <a:rPr lang="en-GB" dirty="0"/>
              <a:t>T-test to determine stability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ACF6F-5285-4E6C-847A-7C3238DE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9" y="276974"/>
            <a:ext cx="4265417" cy="4258277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7B2877-EB21-4734-A6B4-781EFE75A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10579"/>
              </p:ext>
            </p:extLst>
          </p:nvPr>
        </p:nvGraphicFramePr>
        <p:xfrm>
          <a:off x="5537422" y="720477"/>
          <a:ext cx="6479998" cy="337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714">
                  <a:extLst>
                    <a:ext uri="{9D8B030D-6E8A-4147-A177-3AD203B41FA5}">
                      <a16:colId xmlns:a16="http://schemas.microsoft.com/office/drawing/2014/main" val="2781309448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3058574313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102693911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3395022210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4077780775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56756269"/>
                    </a:ext>
                  </a:extLst>
                </a:gridCol>
                <a:gridCol w="925714">
                  <a:extLst>
                    <a:ext uri="{9D8B030D-6E8A-4147-A177-3AD203B41FA5}">
                      <a16:colId xmlns:a16="http://schemas.microsoft.com/office/drawing/2014/main" val="2717800243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similarity.thresh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abn.thresh.min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abn.thresh.mean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abn.thresh.coef.var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abn.thresh.max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222496255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Density_based</a:t>
                      </a: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fixed_threshold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normalisation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299.00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349189886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Density_based</a:t>
                      </a: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fixed_threshold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RPM_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normalisation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298.00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05598979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Density_based</a:t>
                      </a: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fixed_threshold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Quantile_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normalisation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296.00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6742004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Line_plot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No_smoothing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59.06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127.25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68458006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Line_plot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loess10_smoothing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16.84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58.66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133.97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68421550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Line_plot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loess25_smoothing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16.84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58.93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137.50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578278451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Line_plot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loess50_smoothing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19.13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61.51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165.21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166502215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18.38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60.13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128.00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301037288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IQR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18.38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61.41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137.19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647511451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Boxplot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18.38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61.41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4771" marR="4771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137.19</a:t>
                      </a:r>
                    </a:p>
                  </a:txBody>
                  <a:tcPr marL="4771" marR="4771" marT="5248" marB="0" anchor="ctr"/>
                </a:tc>
                <a:extLst>
                  <a:ext uri="{0D108BD9-81ED-4DB2-BD59-A6C34878D82A}">
                    <a16:rowId xmlns:a16="http://schemas.microsoft.com/office/drawing/2014/main" val="2243065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16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2A89-58DF-4BD7-9DCD-02029BC2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is an intrinsic feature of biological systems, which is amplified by the process of sequencing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FF36-4345-4C6E-B70E-136106E3A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Sequencing technologies are constantly improving and increasing in throughput</a:t>
            </a:r>
          </a:p>
          <a:p>
            <a:r>
              <a:rPr lang="en-GB" dirty="0"/>
              <a:t>Low-level expression variations are an intrinsic characteristic of next generation sequencing</a:t>
            </a:r>
          </a:p>
          <a:p>
            <a:r>
              <a:rPr lang="en-GB" dirty="0"/>
              <a:t>At low abundance, read localisation will inevitably vary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7C09EE-CD90-48A8-9662-A64D9482FB79}"/>
              </a:ext>
            </a:extLst>
          </p:cNvPr>
          <p:cNvGrpSpPr/>
          <p:nvPr/>
        </p:nvGrpSpPr>
        <p:grpSpPr>
          <a:xfrm>
            <a:off x="5583919" y="2485580"/>
            <a:ext cx="5894545" cy="2666506"/>
            <a:chOff x="5583919" y="2485580"/>
            <a:chExt cx="5894545" cy="26665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08AA38-1810-4272-877D-0EBC47B5D94B}"/>
                </a:ext>
              </a:extLst>
            </p:cNvPr>
            <p:cNvCxnSpPr>
              <a:cxnSpLocks/>
            </p:cNvCxnSpPr>
            <p:nvPr/>
          </p:nvCxnSpPr>
          <p:spPr>
            <a:xfrm>
              <a:off x="6081509" y="308220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BB1FDF-2F05-4856-AB3B-143F1443DE97}"/>
                </a:ext>
              </a:extLst>
            </p:cNvPr>
            <p:cNvCxnSpPr>
              <a:cxnSpLocks/>
            </p:cNvCxnSpPr>
            <p:nvPr/>
          </p:nvCxnSpPr>
          <p:spPr>
            <a:xfrm>
              <a:off x="7066943" y="308220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774D029-636A-4AC8-B12B-B55AD697F220}"/>
                </a:ext>
              </a:extLst>
            </p:cNvPr>
            <p:cNvCxnSpPr>
              <a:cxnSpLocks/>
            </p:cNvCxnSpPr>
            <p:nvPr/>
          </p:nvCxnSpPr>
          <p:spPr>
            <a:xfrm>
              <a:off x="9402305" y="3091506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7745776-5AE0-4A92-98CA-C52C9FE569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390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8324DC-5301-411C-A03A-266F8FA13D64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0DF26-D33F-449F-B3F6-8CA7A264E299}"/>
                </a:ext>
              </a:extLst>
            </p:cNvPr>
            <p:cNvCxnSpPr>
              <a:cxnSpLocks/>
            </p:cNvCxnSpPr>
            <p:nvPr/>
          </p:nvCxnSpPr>
          <p:spPr>
            <a:xfrm>
              <a:off x="7757909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39944B-9FC2-4C03-B911-6BD939A1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3020" y="4256024"/>
              <a:ext cx="2284421" cy="182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E3142D-A9C5-4998-9C4D-ED5D0957DE1B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10F6D4-B7D6-46D7-A2B1-8F9435753B69}"/>
                </a:ext>
              </a:extLst>
            </p:cNvPr>
            <p:cNvCxnSpPr>
              <a:cxnSpLocks/>
            </p:cNvCxnSpPr>
            <p:nvPr/>
          </p:nvCxnSpPr>
          <p:spPr>
            <a:xfrm>
              <a:off x="6750375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313B6-404F-446F-95DA-0316F5FEF00C}"/>
                </a:ext>
              </a:extLst>
            </p:cNvPr>
            <p:cNvCxnSpPr>
              <a:cxnSpLocks/>
            </p:cNvCxnSpPr>
            <p:nvPr/>
          </p:nvCxnSpPr>
          <p:spPr>
            <a:xfrm>
              <a:off x="774141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75FDF0-7673-4511-9C7A-2BD079D632AC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72556B-A69A-43B6-A2C7-13DA441C95D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997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3152842-44E5-4651-9218-247B63C17F0D}"/>
                </a:ext>
              </a:extLst>
            </p:cNvPr>
            <p:cNvCxnSpPr>
              <a:cxnSpLocks/>
            </p:cNvCxnSpPr>
            <p:nvPr/>
          </p:nvCxnSpPr>
          <p:spPr>
            <a:xfrm>
              <a:off x="7325248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EE85AA-1D5A-4DA6-9896-98F2A1526A78}"/>
                </a:ext>
              </a:extLst>
            </p:cNvPr>
            <p:cNvSpPr txBox="1"/>
            <p:nvPr/>
          </p:nvSpPr>
          <p:spPr>
            <a:xfrm>
              <a:off x="6528661" y="2485580"/>
              <a:ext cx="4131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expression, random distribution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17C5FE-4F5C-4C65-AC60-373CC02FB0F3}"/>
                </a:ext>
              </a:extLst>
            </p:cNvPr>
            <p:cNvSpPr txBox="1"/>
            <p:nvPr/>
          </p:nvSpPr>
          <p:spPr>
            <a:xfrm>
              <a:off x="6572572" y="3819400"/>
              <a:ext cx="4131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expression, increased consistency</a:t>
              </a:r>
              <a:endParaRPr lang="en-GB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53D07E-46C5-4852-B660-11AAF16FF77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752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A1646D-F051-4BBA-A472-ACA2530616FC}"/>
                </a:ext>
              </a:extLst>
            </p:cNvPr>
            <p:cNvCxnSpPr>
              <a:cxnSpLocks/>
            </p:cNvCxnSpPr>
            <p:nvPr/>
          </p:nvCxnSpPr>
          <p:spPr>
            <a:xfrm>
              <a:off x="6593094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D4DD47-ACB6-4FCA-8BBF-9E1749CC5173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28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3C3EE9A-A39D-450D-AB04-47A42E40BEE3}"/>
                </a:ext>
              </a:extLst>
            </p:cNvPr>
            <p:cNvCxnSpPr>
              <a:cxnSpLocks/>
            </p:cNvCxnSpPr>
            <p:nvPr/>
          </p:nvCxnSpPr>
          <p:spPr>
            <a:xfrm>
              <a:off x="9696487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EB92A1-7E37-426B-B5A1-69EC94767557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E04AC3-2064-4305-9514-10A3B0197986}"/>
                </a:ext>
              </a:extLst>
            </p:cNvPr>
            <p:cNvCxnSpPr>
              <a:cxnSpLocks/>
            </p:cNvCxnSpPr>
            <p:nvPr/>
          </p:nvCxnSpPr>
          <p:spPr>
            <a:xfrm>
              <a:off x="7806701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8AD1FB-9F97-4A58-A685-CB98C6C3DF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2572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2C1C1C-EEEE-4DC3-B80C-A902E49344B2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300B93-1218-4FA2-9061-E9E3424D8212}"/>
                </a:ext>
              </a:extLst>
            </p:cNvPr>
            <p:cNvCxnSpPr>
              <a:cxnSpLocks/>
            </p:cNvCxnSpPr>
            <p:nvPr/>
          </p:nvCxnSpPr>
          <p:spPr>
            <a:xfrm>
              <a:off x="9232973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9190EC-3EAB-4C5B-BE51-804C65B6D0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063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B8A2132-A4A0-4331-9881-DEFFC78F57B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303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FF46FD-295A-41CE-9C74-B46898B48F83}"/>
                </a:ext>
              </a:extLst>
            </p:cNvPr>
            <p:cNvCxnSpPr>
              <a:cxnSpLocks/>
            </p:cNvCxnSpPr>
            <p:nvPr/>
          </p:nvCxnSpPr>
          <p:spPr>
            <a:xfrm>
              <a:off x="8141479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2CCA35-A8B6-4006-AE8E-4A86C9D6BE2B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910344-5175-47AB-9E41-496F8A179BF2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6623A5-19FF-4B6A-A8AE-ED58457D3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3463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B75583-3505-4E23-9D71-F125B3598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29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6ADD2E9-0E01-4902-AB7E-72AD86F43683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98" y="440923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409548A-F186-4138-95F3-4DA47445B2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8577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0689919-21A1-4EA3-8426-FF2751B46E8A}"/>
                </a:ext>
              </a:extLst>
            </p:cNvPr>
            <p:cNvCxnSpPr>
              <a:cxnSpLocks/>
            </p:cNvCxnSpPr>
            <p:nvPr/>
          </p:nvCxnSpPr>
          <p:spPr>
            <a:xfrm>
              <a:off x="6250841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3B7CAA5-BE70-41CC-813D-6A9DCA1D9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722" y="451126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20A076B-EA30-4815-B458-F8AA5FF78938}"/>
                </a:ext>
              </a:extLst>
            </p:cNvPr>
            <p:cNvCxnSpPr>
              <a:cxnSpLocks/>
            </p:cNvCxnSpPr>
            <p:nvPr/>
          </p:nvCxnSpPr>
          <p:spPr>
            <a:xfrm>
              <a:off x="9414375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702CC9-1FB4-417A-809B-62FA746159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878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CD5F81-A2F7-41DC-B999-E53A143DE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659967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F6FEE8-09F2-4907-9EF1-16A15477CA31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37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8B1268-23CB-4066-B4BA-219372049E61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B96E0D-7F9B-4D62-BFFE-5D23E02969F4}"/>
                </a:ext>
              </a:extLst>
            </p:cNvPr>
            <p:cNvCxnSpPr>
              <a:cxnSpLocks/>
            </p:cNvCxnSpPr>
            <p:nvPr/>
          </p:nvCxnSpPr>
          <p:spPr>
            <a:xfrm>
              <a:off x="6420173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D71D4C-129D-4BEA-9336-66D634DDC5E6}"/>
                </a:ext>
              </a:extLst>
            </p:cNvPr>
            <p:cNvCxnSpPr>
              <a:cxnSpLocks/>
            </p:cNvCxnSpPr>
            <p:nvPr/>
          </p:nvCxnSpPr>
          <p:spPr>
            <a:xfrm>
              <a:off x="7588577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8260CF-6D28-4DF0-99DB-62BD8F2BD3E9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5CD2109-8E79-4E5B-885E-3BC17F05BC35}"/>
                </a:ext>
              </a:extLst>
            </p:cNvPr>
            <p:cNvCxnSpPr>
              <a:cxnSpLocks/>
            </p:cNvCxnSpPr>
            <p:nvPr/>
          </p:nvCxnSpPr>
          <p:spPr>
            <a:xfrm>
              <a:off x="6189997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14B8E-D2B3-42DC-919D-373A8F1B7CF3}"/>
                </a:ext>
              </a:extLst>
            </p:cNvPr>
            <p:cNvCxnSpPr>
              <a:cxnSpLocks/>
            </p:cNvCxnSpPr>
            <p:nvPr/>
          </p:nvCxnSpPr>
          <p:spPr>
            <a:xfrm>
              <a:off x="6528661" y="490130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BE7604-2D08-4351-A6D2-CEF148263B74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91292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D1ED04-D2AB-4F0E-B805-8DA23D2F0DB0}"/>
                </a:ext>
              </a:extLst>
            </p:cNvPr>
            <p:cNvCxnSpPr>
              <a:cxnSpLocks/>
            </p:cNvCxnSpPr>
            <p:nvPr/>
          </p:nvCxnSpPr>
          <p:spPr>
            <a:xfrm>
              <a:off x="6762426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970294-BFDC-4F35-838A-7E230EBB2236}"/>
                </a:ext>
              </a:extLst>
            </p:cNvPr>
            <p:cNvCxnSpPr>
              <a:cxnSpLocks/>
            </p:cNvCxnSpPr>
            <p:nvPr/>
          </p:nvCxnSpPr>
          <p:spPr>
            <a:xfrm>
              <a:off x="7203559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82CDC9-81E5-41F9-A687-E8CD5DF15144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CB17AA-E908-4135-86E1-57CF49CCE613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BE64917-1953-4369-BA7E-FA7B67E2D7A3}"/>
                </a:ext>
              </a:extLst>
            </p:cNvPr>
            <p:cNvCxnSpPr>
              <a:cxnSpLocks/>
            </p:cNvCxnSpPr>
            <p:nvPr/>
          </p:nvCxnSpPr>
          <p:spPr>
            <a:xfrm>
              <a:off x="7542223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2C6ADCE-DE4B-4F64-9F58-B4812CD46F9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320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F21A781-84AB-4DB1-A090-87A54433C627}"/>
                </a:ext>
              </a:extLst>
            </p:cNvPr>
            <p:cNvCxnSpPr>
              <a:cxnSpLocks/>
            </p:cNvCxnSpPr>
            <p:nvPr/>
          </p:nvCxnSpPr>
          <p:spPr>
            <a:xfrm>
              <a:off x="7325248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34FB1-0229-46E9-A10B-BD25FA8BCB3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196" y="502982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47DB98-5231-4A05-90DC-5E4024826D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214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F37F70-8253-4290-9CAC-FC7DC499B2E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969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35BB078-DC92-40A2-832C-7CCBEB678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CD976D-94B8-4578-A66F-CA11F37DE24B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773C69-F16F-4D30-943F-DE3A02333065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F92308F-F82A-4A75-A430-9DD3E155F64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985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F2F1452-A050-4A7C-9046-7A2E213176D8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290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E21E7E9-8C15-4E4F-9394-B5135ECBE095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98" y="4863850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E34D49-4AA2-4EA3-AED8-BEEDEE071D1F}"/>
                </a:ext>
              </a:extLst>
            </p:cNvPr>
            <p:cNvCxnSpPr>
              <a:cxnSpLocks/>
            </p:cNvCxnSpPr>
            <p:nvPr/>
          </p:nvCxnSpPr>
          <p:spPr>
            <a:xfrm>
              <a:off x="7918777" y="491551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159EFE-E7BC-4E25-AD01-32B7C15B2B88}"/>
                </a:ext>
              </a:extLst>
            </p:cNvPr>
            <p:cNvCxnSpPr>
              <a:cxnSpLocks/>
            </p:cNvCxnSpPr>
            <p:nvPr/>
          </p:nvCxnSpPr>
          <p:spPr>
            <a:xfrm>
              <a:off x="5973020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A29D9B-B47B-4C11-9E08-5C5B83920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867" y="490130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F64D534-8FC2-48B0-B340-87A808807EB1}"/>
                </a:ext>
              </a:extLst>
            </p:cNvPr>
            <p:cNvCxnSpPr>
              <a:cxnSpLocks/>
            </p:cNvCxnSpPr>
            <p:nvPr/>
          </p:nvCxnSpPr>
          <p:spPr>
            <a:xfrm>
              <a:off x="9472046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D22C1D-B028-4EF4-BDDE-06882EC00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635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1760CCE-5984-4B8B-8B30-8BBBEF84AC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210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FB96DB-8C9F-4B71-9A97-494A2D98C9B9}"/>
                </a:ext>
              </a:extLst>
            </p:cNvPr>
            <p:cNvCxnSpPr>
              <a:cxnSpLocks/>
            </p:cNvCxnSpPr>
            <p:nvPr/>
          </p:nvCxnSpPr>
          <p:spPr>
            <a:xfrm>
              <a:off x="9818321" y="502982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9AD4301-32D1-469A-BB7F-DC1F02B62C2A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6F6E3E5-73FC-450A-80BA-34A138FCFD21}"/>
                </a:ext>
              </a:extLst>
            </p:cNvPr>
            <p:cNvCxnSpPr>
              <a:cxnSpLocks/>
            </p:cNvCxnSpPr>
            <p:nvPr/>
          </p:nvCxnSpPr>
          <p:spPr>
            <a:xfrm>
              <a:off x="7741410" y="503045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D7D8D9-218F-4AB6-B86F-DFED21585FE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365" y="503045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B4854B7-EA05-451B-8488-F295F3EC50DB}"/>
                </a:ext>
              </a:extLst>
            </p:cNvPr>
            <p:cNvCxnSpPr>
              <a:cxnSpLocks/>
            </p:cNvCxnSpPr>
            <p:nvPr/>
          </p:nvCxnSpPr>
          <p:spPr>
            <a:xfrm>
              <a:off x="7910742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527397-3E74-4609-9393-0233B02FC052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92C74B5-F5B4-4187-9BC6-83BE9923ABB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878" y="507089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205AE0-844B-4D1B-90A8-B5C0A4B0FC49}"/>
                </a:ext>
              </a:extLst>
            </p:cNvPr>
            <p:cNvCxnSpPr>
              <a:cxnSpLocks/>
            </p:cNvCxnSpPr>
            <p:nvPr/>
          </p:nvCxnSpPr>
          <p:spPr>
            <a:xfrm>
              <a:off x="9899114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3E0597-CAC8-4C6D-ACBF-E70D6CD020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196" y="512798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74820C-4A68-4E34-B45F-65861C453E90}"/>
                </a:ext>
              </a:extLst>
            </p:cNvPr>
            <p:cNvCxnSpPr>
              <a:cxnSpLocks/>
            </p:cNvCxnSpPr>
            <p:nvPr/>
          </p:nvCxnSpPr>
          <p:spPr>
            <a:xfrm>
              <a:off x="9330700" y="501558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ED82B1D-E6D3-41A3-9651-80D515DDD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390" y="501363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58E102-492E-489C-9CCD-1D33C3EEE3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972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EAC04CF-E42C-465E-8CE7-466484099930}"/>
                </a:ext>
              </a:extLst>
            </p:cNvPr>
            <p:cNvCxnSpPr>
              <a:cxnSpLocks/>
            </p:cNvCxnSpPr>
            <p:nvPr/>
          </p:nvCxnSpPr>
          <p:spPr>
            <a:xfrm>
              <a:off x="6528661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827325-E80C-422A-BBFF-352067396988}"/>
                </a:ext>
              </a:extLst>
            </p:cNvPr>
            <p:cNvSpPr txBox="1"/>
            <p:nvPr/>
          </p:nvSpPr>
          <p:spPr>
            <a:xfrm>
              <a:off x="5583919" y="2901821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E0D3E3A-4B2D-4687-88B0-701969A0C51F}"/>
                </a:ext>
              </a:extLst>
            </p:cNvPr>
            <p:cNvSpPr txBox="1"/>
            <p:nvPr/>
          </p:nvSpPr>
          <p:spPr>
            <a:xfrm>
              <a:off x="5583919" y="3177807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EB1FBD1-EC70-4B7C-A142-A22BFC8128CD}"/>
                </a:ext>
              </a:extLst>
            </p:cNvPr>
            <p:cNvSpPr txBox="1"/>
            <p:nvPr/>
          </p:nvSpPr>
          <p:spPr>
            <a:xfrm>
              <a:off x="5583919" y="4289789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A45823-FDA1-4CFA-B761-03CDCA96EDD4}"/>
                </a:ext>
              </a:extLst>
            </p:cNvPr>
            <p:cNvSpPr txBox="1"/>
            <p:nvPr/>
          </p:nvSpPr>
          <p:spPr>
            <a:xfrm>
              <a:off x="5583919" y="4782754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0226ED-8CE7-416B-B38E-9CB820D0B6B5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21" y="4256024"/>
              <a:ext cx="944993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AB363C-FC87-463F-8043-86656C2EF22A}"/>
                </a:ext>
              </a:extLst>
            </p:cNvPr>
            <p:cNvCxnSpPr>
              <a:cxnSpLocks/>
            </p:cNvCxnSpPr>
            <p:nvPr/>
          </p:nvCxnSpPr>
          <p:spPr>
            <a:xfrm>
              <a:off x="9356094" y="4256205"/>
              <a:ext cx="2122370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51066B5-275A-40C7-A009-55D52DE06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5879" y="2928370"/>
              <a:ext cx="2284421" cy="182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457E1D0-6FA0-436F-B688-0D726BB15524}"/>
                </a:ext>
              </a:extLst>
            </p:cNvPr>
            <p:cNvCxnSpPr>
              <a:cxnSpLocks/>
            </p:cNvCxnSpPr>
            <p:nvPr/>
          </p:nvCxnSpPr>
          <p:spPr>
            <a:xfrm>
              <a:off x="8287980" y="2928370"/>
              <a:ext cx="944993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D4B522-718C-4BDC-9021-0DF3CE06921E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53" y="2928551"/>
              <a:ext cx="2122370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771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2A89-58DF-4BD7-9DCD-02029BC2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i="1" dirty="0" err="1"/>
              <a:t>noisyR</a:t>
            </a:r>
            <a:r>
              <a:rPr lang="en-GB" dirty="0"/>
              <a:t> paper presents a newly developed noise filter for next generation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FF36-4345-4C6E-B70E-136106E3A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Consistent reduction of random background noise is still challenging</a:t>
            </a:r>
          </a:p>
          <a:p>
            <a:r>
              <a:rPr lang="en-GB" dirty="0"/>
              <a:t>Meaningful biological signal can be masked by the presence of noise</a:t>
            </a:r>
          </a:p>
          <a:p>
            <a:r>
              <a:rPr lang="en-GB" dirty="0"/>
              <a:t>Different downstream analysis methods often lead to incompatible results and conclusions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3A849-A196-4DD6-9213-8C5D40C2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426" y="2302708"/>
            <a:ext cx="4996800" cy="1094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323423-2959-4054-A4C9-7BC1F86D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032" y="3395895"/>
            <a:ext cx="4996800" cy="18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036-7ED1-4CBB-B40C-BFAFEE6E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depending on the input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0887-8B64-4D5E-8FEB-ED3FA497D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4336" y="4914173"/>
            <a:ext cx="5796366" cy="12979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count matrix approach only uses the total expression</a:t>
            </a:r>
          </a:p>
          <a:p>
            <a:pPr lvl="1"/>
            <a:r>
              <a:rPr lang="en-GB" dirty="0"/>
              <a:t>Low computation resources</a:t>
            </a:r>
          </a:p>
          <a:p>
            <a:pPr lvl="1"/>
            <a:r>
              <a:rPr lang="en-GB" dirty="0"/>
              <a:t>Very fast (a few seconds/minutes)</a:t>
            </a:r>
          </a:p>
          <a:p>
            <a:pPr lvl="1"/>
            <a:r>
              <a:rPr lang="en-GB" dirty="0"/>
              <a:t>Rough results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02FE85-05AC-4BF5-9A1E-A905BA957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8" t="51209" r="3611" b="3808"/>
          <a:stretch/>
        </p:blipFill>
        <p:spPr bwMode="auto">
          <a:xfrm>
            <a:off x="127842" y="1788156"/>
            <a:ext cx="5952003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6EC364-BDA7-4F10-98B0-72B8628E2274}"/>
              </a:ext>
            </a:extLst>
          </p:cNvPr>
          <p:cNvSpPr txBox="1">
            <a:spLocks/>
          </p:cNvSpPr>
          <p:nvPr/>
        </p:nvSpPr>
        <p:spPr>
          <a:xfrm>
            <a:off x="127842" y="4901338"/>
            <a:ext cx="5796366" cy="129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transcript approach uses the alignment (BAM) files</a:t>
            </a:r>
          </a:p>
          <a:p>
            <a:pPr lvl="1"/>
            <a:r>
              <a:rPr lang="en-GB" dirty="0"/>
              <a:t>High computation resources</a:t>
            </a:r>
          </a:p>
          <a:p>
            <a:pPr lvl="1"/>
            <a:r>
              <a:rPr lang="en-GB" dirty="0"/>
              <a:t>Significantly slower (usually hours)</a:t>
            </a:r>
          </a:p>
          <a:p>
            <a:pPr lvl="1"/>
            <a:r>
              <a:rPr lang="en-GB" dirty="0"/>
              <a:t>More precise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26BD8C-0DF2-4C6B-B492-C9F92DB50ACD}"/>
              </a:ext>
            </a:extLst>
          </p:cNvPr>
          <p:cNvGrpSpPr/>
          <p:nvPr/>
        </p:nvGrpSpPr>
        <p:grpSpPr>
          <a:xfrm>
            <a:off x="6334336" y="2065867"/>
            <a:ext cx="5358677" cy="2424096"/>
            <a:chOff x="5583919" y="2485580"/>
            <a:chExt cx="5894545" cy="26665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1DA11C-37BE-43AB-A7CF-1DBEEFF9F060}"/>
                </a:ext>
              </a:extLst>
            </p:cNvPr>
            <p:cNvCxnSpPr>
              <a:cxnSpLocks/>
            </p:cNvCxnSpPr>
            <p:nvPr/>
          </p:nvCxnSpPr>
          <p:spPr>
            <a:xfrm>
              <a:off x="6081509" y="308220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F43C33-07F6-485C-8EB4-144092F4E17D}"/>
                </a:ext>
              </a:extLst>
            </p:cNvPr>
            <p:cNvCxnSpPr>
              <a:cxnSpLocks/>
            </p:cNvCxnSpPr>
            <p:nvPr/>
          </p:nvCxnSpPr>
          <p:spPr>
            <a:xfrm>
              <a:off x="7066943" y="308220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53B938-FE59-47D8-ACBB-DB096BDCB8DB}"/>
                </a:ext>
              </a:extLst>
            </p:cNvPr>
            <p:cNvCxnSpPr>
              <a:cxnSpLocks/>
            </p:cNvCxnSpPr>
            <p:nvPr/>
          </p:nvCxnSpPr>
          <p:spPr>
            <a:xfrm>
              <a:off x="9402305" y="3091506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207629E-A59E-46D9-94D0-5EC7C88EA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390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97D793-39A1-4CB6-9C3E-7DC7DA14240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86F1D4-EF47-4920-BD22-361C3B598EFB}"/>
                </a:ext>
              </a:extLst>
            </p:cNvPr>
            <p:cNvCxnSpPr>
              <a:cxnSpLocks/>
            </p:cNvCxnSpPr>
            <p:nvPr/>
          </p:nvCxnSpPr>
          <p:spPr>
            <a:xfrm>
              <a:off x="7757909" y="336247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28FD8C-7A72-401C-B260-E99A6C6AE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3020" y="4256024"/>
              <a:ext cx="2284421" cy="182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CECAAD-0036-42AD-971F-C4AA9B44E44C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D0CD4-64E7-44C8-B68A-4A9943F8E5DF}"/>
                </a:ext>
              </a:extLst>
            </p:cNvPr>
            <p:cNvCxnSpPr>
              <a:cxnSpLocks/>
            </p:cNvCxnSpPr>
            <p:nvPr/>
          </p:nvCxnSpPr>
          <p:spPr>
            <a:xfrm>
              <a:off x="6750375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83B16C-EF70-4138-98DF-5ADFCAFB99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141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4C6F10-5E00-4B2B-8C70-042BF55709B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B33FF-CC55-4F14-BAFA-68F77B280DD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997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998D4C-3145-441B-9F67-77165A4598DF}"/>
                </a:ext>
              </a:extLst>
            </p:cNvPr>
            <p:cNvCxnSpPr>
              <a:cxnSpLocks/>
            </p:cNvCxnSpPr>
            <p:nvPr/>
          </p:nvCxnSpPr>
          <p:spPr>
            <a:xfrm>
              <a:off x="7325248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689FB5-01EA-4141-9889-069DAD0A2E94}"/>
                </a:ext>
              </a:extLst>
            </p:cNvPr>
            <p:cNvSpPr txBox="1"/>
            <p:nvPr/>
          </p:nvSpPr>
          <p:spPr>
            <a:xfrm>
              <a:off x="6528661" y="2485580"/>
              <a:ext cx="4131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Low expression, random distribution</a:t>
              </a:r>
              <a:endParaRPr lang="en-GB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38AD05-6690-4082-B88A-0E41025A25B2}"/>
                </a:ext>
              </a:extLst>
            </p:cNvPr>
            <p:cNvSpPr txBox="1"/>
            <p:nvPr/>
          </p:nvSpPr>
          <p:spPr>
            <a:xfrm>
              <a:off x="6572572" y="3819400"/>
              <a:ext cx="4131307" cy="37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High expression, increased consistency</a:t>
              </a:r>
              <a:endParaRPr lang="en-GB" sz="1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E9562C-57D8-4954-90E2-DBD6940F87CE}"/>
                </a:ext>
              </a:extLst>
            </p:cNvPr>
            <p:cNvCxnSpPr>
              <a:cxnSpLocks/>
            </p:cNvCxnSpPr>
            <p:nvPr/>
          </p:nvCxnSpPr>
          <p:spPr>
            <a:xfrm>
              <a:off x="6294752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237838-781E-4FE7-8A1F-914FAB8DA608}"/>
                </a:ext>
              </a:extLst>
            </p:cNvPr>
            <p:cNvCxnSpPr>
              <a:cxnSpLocks/>
            </p:cNvCxnSpPr>
            <p:nvPr/>
          </p:nvCxnSpPr>
          <p:spPr>
            <a:xfrm>
              <a:off x="6593094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BB6444-85FE-4739-A024-30BF6E4F1A85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28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A934D5-BEB1-4C28-98A9-42D389E0D5C5}"/>
                </a:ext>
              </a:extLst>
            </p:cNvPr>
            <p:cNvCxnSpPr>
              <a:cxnSpLocks/>
            </p:cNvCxnSpPr>
            <p:nvPr/>
          </p:nvCxnSpPr>
          <p:spPr>
            <a:xfrm>
              <a:off x="9696487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BF5F1C-31B2-426E-963E-5748705FF752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92A242-1636-4A17-AF7F-46C6887DC790}"/>
                </a:ext>
              </a:extLst>
            </p:cNvPr>
            <p:cNvCxnSpPr>
              <a:cxnSpLocks/>
            </p:cNvCxnSpPr>
            <p:nvPr/>
          </p:nvCxnSpPr>
          <p:spPr>
            <a:xfrm>
              <a:off x="7806701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35FA66-0F06-4280-8583-FDD10EE1A25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572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565BE1-96F6-47B7-AF90-70D03DB80051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9B763B6-F4F4-4203-B9EE-963C55CDDBD7}"/>
                </a:ext>
              </a:extLst>
            </p:cNvPr>
            <p:cNvCxnSpPr>
              <a:cxnSpLocks/>
            </p:cNvCxnSpPr>
            <p:nvPr/>
          </p:nvCxnSpPr>
          <p:spPr>
            <a:xfrm>
              <a:off x="9232973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7B2ED04-1CB5-4BE1-B6F1-B47D387FB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063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4E96C6-1DE6-40F0-A3BE-B7F4BD262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303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7A3901-30E5-477A-950E-93CC099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8141479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4BF41C-00B4-4133-9A76-FC4DB093C714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4B5290-F408-48BB-A9AF-51AC161F7CAA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9695DA-3912-47E5-8C2D-A8D7A1B830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43463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B222FE-83FF-4CC6-8B06-E79C08D5F5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290" y="44086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773B940-590A-4D56-9F48-100C8D2519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98" y="4409233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E48D4A-B456-4973-B210-0E6386FE0F8D}"/>
                </a:ext>
              </a:extLst>
            </p:cNvPr>
            <p:cNvCxnSpPr>
              <a:cxnSpLocks/>
            </p:cNvCxnSpPr>
            <p:nvPr/>
          </p:nvCxnSpPr>
          <p:spPr>
            <a:xfrm>
              <a:off x="7588577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372C261-B39F-4C1B-B1E8-3118808982E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841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8CEC007-30F5-424C-9E8F-1204026EA164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722" y="451126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2FCE5E-90F8-4DFD-B0AD-C40B36D2A8BA}"/>
                </a:ext>
              </a:extLst>
            </p:cNvPr>
            <p:cNvCxnSpPr>
              <a:cxnSpLocks/>
            </p:cNvCxnSpPr>
            <p:nvPr/>
          </p:nvCxnSpPr>
          <p:spPr>
            <a:xfrm>
              <a:off x="9414375" y="450676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DF2F42-8878-43E4-A1D7-177A4EE65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878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05F609-F9B5-4006-B785-DDE84B1D2515}"/>
                </a:ext>
              </a:extLst>
            </p:cNvPr>
            <p:cNvCxnSpPr>
              <a:cxnSpLocks/>
            </p:cNvCxnSpPr>
            <p:nvPr/>
          </p:nvCxnSpPr>
          <p:spPr>
            <a:xfrm>
              <a:off x="10659967" y="456100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207F8-32FE-4160-914F-56E9E18DE7A0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37" y="445639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C6E62C-5B66-42FD-BB73-8F0F0383F1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1B15A7-C5F6-44BD-91FE-E64EDDC1235E}"/>
                </a:ext>
              </a:extLst>
            </p:cNvPr>
            <p:cNvCxnSpPr>
              <a:cxnSpLocks/>
            </p:cNvCxnSpPr>
            <p:nvPr/>
          </p:nvCxnSpPr>
          <p:spPr>
            <a:xfrm>
              <a:off x="6420173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CF3652A-BDA1-44DD-9559-F1BDE37F0754}"/>
                </a:ext>
              </a:extLst>
            </p:cNvPr>
            <p:cNvCxnSpPr>
              <a:cxnSpLocks/>
            </p:cNvCxnSpPr>
            <p:nvPr/>
          </p:nvCxnSpPr>
          <p:spPr>
            <a:xfrm>
              <a:off x="7588577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EB363A8-6BCE-463E-AE8A-54D9809D90DA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B25773-936F-42E9-92CD-29CDDE32D61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997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552795-5DCA-4590-AD1D-BE1736D4989C}"/>
                </a:ext>
              </a:extLst>
            </p:cNvPr>
            <p:cNvCxnSpPr>
              <a:cxnSpLocks/>
            </p:cNvCxnSpPr>
            <p:nvPr/>
          </p:nvCxnSpPr>
          <p:spPr>
            <a:xfrm>
              <a:off x="6528661" y="490130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77B76E-836E-4700-81BC-85780536541B}"/>
                </a:ext>
              </a:extLst>
            </p:cNvPr>
            <p:cNvCxnSpPr>
              <a:cxnSpLocks/>
            </p:cNvCxnSpPr>
            <p:nvPr/>
          </p:nvCxnSpPr>
          <p:spPr>
            <a:xfrm>
              <a:off x="6125420" y="491292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81A3E2-287C-440B-B0FA-B8573A1B2714}"/>
                </a:ext>
              </a:extLst>
            </p:cNvPr>
            <p:cNvCxnSpPr>
              <a:cxnSpLocks/>
            </p:cNvCxnSpPr>
            <p:nvPr/>
          </p:nvCxnSpPr>
          <p:spPr>
            <a:xfrm>
              <a:off x="6762426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AF479D-BCD1-4994-BC60-3B4DEA170DFA}"/>
                </a:ext>
              </a:extLst>
            </p:cNvPr>
            <p:cNvCxnSpPr>
              <a:cxnSpLocks/>
            </p:cNvCxnSpPr>
            <p:nvPr/>
          </p:nvCxnSpPr>
          <p:spPr>
            <a:xfrm>
              <a:off x="7203559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E6D9FE-84F9-4C4A-AEFE-849928F2355D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FFDBE98-79FD-4EDB-945F-B4606DCC8411}"/>
                </a:ext>
              </a:extLst>
            </p:cNvPr>
            <p:cNvCxnSpPr>
              <a:cxnSpLocks/>
            </p:cNvCxnSpPr>
            <p:nvPr/>
          </p:nvCxnSpPr>
          <p:spPr>
            <a:xfrm>
              <a:off x="6897611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D85B7AA-1608-489F-9AA6-5686035945A7}"/>
                </a:ext>
              </a:extLst>
            </p:cNvPr>
            <p:cNvCxnSpPr>
              <a:cxnSpLocks/>
            </p:cNvCxnSpPr>
            <p:nvPr/>
          </p:nvCxnSpPr>
          <p:spPr>
            <a:xfrm>
              <a:off x="7542223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8C7CA0-FDE1-46D9-A6DE-55826EFF026F}"/>
                </a:ext>
              </a:extLst>
            </p:cNvPr>
            <p:cNvCxnSpPr>
              <a:cxnSpLocks/>
            </p:cNvCxnSpPr>
            <p:nvPr/>
          </p:nvCxnSpPr>
          <p:spPr>
            <a:xfrm>
              <a:off x="6739320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657354-0576-41A8-ABBC-B3E704B01AF6}"/>
                </a:ext>
              </a:extLst>
            </p:cNvPr>
            <p:cNvCxnSpPr>
              <a:cxnSpLocks/>
            </p:cNvCxnSpPr>
            <p:nvPr/>
          </p:nvCxnSpPr>
          <p:spPr>
            <a:xfrm>
              <a:off x="7325248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C9DDDA-6A9C-4AF1-9AF3-4CD6CD2852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196" y="502982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B3C1870-C950-4508-9B20-3AEE6CA95B2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214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C7EE3C9-F5CC-4B48-8745-BC6A5451F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969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F01FCC-EC8E-411C-96CF-8CFE907B40C1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5DE1E-0367-41EA-8549-486E07C6AB9E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8E954C-D42D-4A11-9D46-BA9A07833BA0}"/>
                </a:ext>
              </a:extLst>
            </p:cNvPr>
            <p:cNvCxnSpPr>
              <a:cxnSpLocks/>
            </p:cNvCxnSpPr>
            <p:nvPr/>
          </p:nvCxnSpPr>
          <p:spPr>
            <a:xfrm>
              <a:off x="7155916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18B33C-8C3D-4975-8FBE-6824D02193E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985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C82C820-CAE8-401C-AC4A-766939000087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290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9AEAEF-975D-4F83-8D25-91CB9E3C710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098" y="4863850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DF1694-5F6D-4F81-A084-5383722462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777" y="4915511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51CA1BC-4AE4-48E8-9F1E-5D4E5003AB99}"/>
                </a:ext>
              </a:extLst>
            </p:cNvPr>
            <p:cNvCxnSpPr>
              <a:cxnSpLocks/>
            </p:cNvCxnSpPr>
            <p:nvPr/>
          </p:nvCxnSpPr>
          <p:spPr>
            <a:xfrm>
              <a:off x="5973020" y="50156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B460449-495B-4A35-AE82-EB7EFCF2243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867" y="490130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95831F-F091-487E-89BF-DC704C0BB8F6}"/>
                </a:ext>
              </a:extLst>
            </p:cNvPr>
            <p:cNvCxnSpPr>
              <a:cxnSpLocks/>
            </p:cNvCxnSpPr>
            <p:nvPr/>
          </p:nvCxnSpPr>
          <p:spPr>
            <a:xfrm>
              <a:off x="9472046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A03F18-CB94-424F-A36E-8C68EA46D466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635" y="491100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E0858A4-18D1-49BE-B734-E761EFE1A85D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210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62B4171-16B4-405B-8E08-1C8F5DBFE6D4}"/>
                </a:ext>
              </a:extLst>
            </p:cNvPr>
            <p:cNvCxnSpPr>
              <a:cxnSpLocks/>
            </p:cNvCxnSpPr>
            <p:nvPr/>
          </p:nvCxnSpPr>
          <p:spPr>
            <a:xfrm>
              <a:off x="9818321" y="5029829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729BB4-E5CB-4F92-BA91-4D24EBCDCD03}"/>
                </a:ext>
              </a:extLst>
            </p:cNvPr>
            <p:cNvCxnSpPr>
              <a:cxnSpLocks/>
            </p:cNvCxnSpPr>
            <p:nvPr/>
          </p:nvCxnSpPr>
          <p:spPr>
            <a:xfrm>
              <a:off x="7976033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829A45-2F61-4158-93DB-428406685D5D}"/>
                </a:ext>
              </a:extLst>
            </p:cNvPr>
            <p:cNvCxnSpPr>
              <a:cxnSpLocks/>
            </p:cNvCxnSpPr>
            <p:nvPr/>
          </p:nvCxnSpPr>
          <p:spPr>
            <a:xfrm>
              <a:off x="7741410" y="503045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05723FF-D7EF-4A9F-B31F-BA255FB83F9D}"/>
                </a:ext>
              </a:extLst>
            </p:cNvPr>
            <p:cNvCxnSpPr>
              <a:cxnSpLocks/>
            </p:cNvCxnSpPr>
            <p:nvPr/>
          </p:nvCxnSpPr>
          <p:spPr>
            <a:xfrm>
              <a:off x="8145365" y="503045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BBCF97D-AA9E-4CBA-B0C7-F8475B749E6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742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3A39AAA-6134-4054-9611-0DFF8B84B10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427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45C460-7BEB-4681-8AC8-9AF9F7B743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878" y="507089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43B4DCF-B27B-4CDF-9C2D-1DAECDC5EF52}"/>
                </a:ext>
              </a:extLst>
            </p:cNvPr>
            <p:cNvCxnSpPr>
              <a:cxnSpLocks/>
            </p:cNvCxnSpPr>
            <p:nvPr/>
          </p:nvCxnSpPr>
          <p:spPr>
            <a:xfrm>
              <a:off x="9899114" y="4863222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A5FEC1-035F-45C7-903C-AEB82872178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196" y="512798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90187B8-9F79-47DB-9D11-2A60BADD3237}"/>
                </a:ext>
              </a:extLst>
            </p:cNvPr>
            <p:cNvCxnSpPr>
              <a:cxnSpLocks/>
            </p:cNvCxnSpPr>
            <p:nvPr/>
          </p:nvCxnSpPr>
          <p:spPr>
            <a:xfrm>
              <a:off x="9330700" y="501558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101B394-84E9-4328-95F2-90AE3F202FDF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390" y="5013634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CF940DE-65C4-4CC5-B681-12CD5BF94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972" y="4961378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A9F17E0-DF70-41A0-85A3-6FBEF1E2C67D}"/>
                </a:ext>
              </a:extLst>
            </p:cNvPr>
            <p:cNvCxnSpPr>
              <a:cxnSpLocks/>
            </p:cNvCxnSpPr>
            <p:nvPr/>
          </p:nvCxnSpPr>
          <p:spPr>
            <a:xfrm>
              <a:off x="6528661" y="5077615"/>
              <a:ext cx="33866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66B318D-5B35-4147-B5D2-6EB5F5DCE895}"/>
                </a:ext>
              </a:extLst>
            </p:cNvPr>
            <p:cNvSpPr txBox="1"/>
            <p:nvPr/>
          </p:nvSpPr>
          <p:spPr>
            <a:xfrm>
              <a:off x="5583919" y="2901821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9C4A4-D003-4B77-A08C-2028FC4B2347}"/>
                </a:ext>
              </a:extLst>
            </p:cNvPr>
            <p:cNvSpPr txBox="1"/>
            <p:nvPr/>
          </p:nvSpPr>
          <p:spPr>
            <a:xfrm>
              <a:off x="5583919" y="3177807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586400-E418-468D-819A-2A1D2BF78027}"/>
                </a:ext>
              </a:extLst>
            </p:cNvPr>
            <p:cNvSpPr txBox="1"/>
            <p:nvPr/>
          </p:nvSpPr>
          <p:spPr>
            <a:xfrm>
              <a:off x="5583919" y="4289789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4E570F-BF82-4C78-BE42-2B301811EEAA}"/>
                </a:ext>
              </a:extLst>
            </p:cNvPr>
            <p:cNvSpPr txBox="1"/>
            <p:nvPr/>
          </p:nvSpPr>
          <p:spPr>
            <a:xfrm>
              <a:off x="5583919" y="4782754"/>
              <a:ext cx="46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8D8DB48-8843-4F26-8328-A78C7BC0574A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21" y="4256024"/>
              <a:ext cx="944993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742E2-7691-4FA1-83B1-950DA8438074}"/>
                </a:ext>
              </a:extLst>
            </p:cNvPr>
            <p:cNvCxnSpPr>
              <a:cxnSpLocks/>
            </p:cNvCxnSpPr>
            <p:nvPr/>
          </p:nvCxnSpPr>
          <p:spPr>
            <a:xfrm>
              <a:off x="9356094" y="4256205"/>
              <a:ext cx="2122370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5AC09F-0761-4607-AE10-119E1820B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5879" y="2928370"/>
              <a:ext cx="2284421" cy="182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56B854C-C1AF-49E7-ADFF-618F32493295}"/>
                </a:ext>
              </a:extLst>
            </p:cNvPr>
            <p:cNvCxnSpPr>
              <a:cxnSpLocks/>
            </p:cNvCxnSpPr>
            <p:nvPr/>
          </p:nvCxnSpPr>
          <p:spPr>
            <a:xfrm>
              <a:off x="8287980" y="2928370"/>
              <a:ext cx="944993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2FA4F9-F40F-4D71-A259-8D8C20426849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53" y="2928551"/>
              <a:ext cx="2122370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5CB405-DD70-489E-88BC-AAC7A3454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2" t="2504" r="3545" b="52184"/>
          <a:stretch/>
        </p:blipFill>
        <p:spPr bwMode="auto">
          <a:xfrm>
            <a:off x="6190139" y="1788156"/>
            <a:ext cx="5897456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036-7ED1-4CBB-B40C-BFAFEE6E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5760000" cy="1456267"/>
          </a:xfrm>
        </p:spPr>
        <p:txBody>
          <a:bodyPr>
            <a:normAutofit fontScale="90000"/>
          </a:bodyPr>
          <a:lstStyle/>
          <a:p>
            <a:r>
              <a:rPr lang="en-GB" dirty="0"/>
              <a:t>The software is available as an R package and structured so that little expertise is required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0887-8B64-4D5E-8FEB-ED3FA497D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6"/>
            <a:ext cx="5760000" cy="4518409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i="1" dirty="0" err="1"/>
              <a:t>noisyR</a:t>
            </a:r>
            <a:r>
              <a:rPr lang="en-GB" b="1" i="1" dirty="0"/>
              <a:t> </a:t>
            </a:r>
            <a:r>
              <a:rPr lang="en-GB" dirty="0"/>
              <a:t>package is conceptually broken down into 3 main steps:</a:t>
            </a:r>
          </a:p>
          <a:p>
            <a:pPr lvl="1"/>
            <a:r>
              <a:rPr lang="en-GB" dirty="0"/>
              <a:t>Noise Identification (2 approaches)</a:t>
            </a:r>
          </a:p>
          <a:p>
            <a:pPr lvl="1"/>
            <a:r>
              <a:rPr lang="en-GB" dirty="0"/>
              <a:t>Noise Quantification</a:t>
            </a:r>
          </a:p>
          <a:p>
            <a:pPr lvl="1"/>
            <a:r>
              <a:rPr lang="en-GB" dirty="0"/>
              <a:t>Noise Removal</a:t>
            </a:r>
          </a:p>
          <a:p>
            <a:r>
              <a:rPr lang="en-GB" dirty="0"/>
              <a:t>The “black-box” function </a:t>
            </a:r>
            <a:r>
              <a:rPr lang="en-GB" i="1" dirty="0" err="1"/>
              <a:t>noisyr</a:t>
            </a:r>
            <a:r>
              <a:rPr lang="en-GB" i="1" dirty="0"/>
              <a:t> </a:t>
            </a:r>
            <a:r>
              <a:rPr lang="en-GB" dirty="0"/>
              <a:t>can be used to run the pipeline end-to-end</a:t>
            </a:r>
          </a:p>
          <a:p>
            <a:r>
              <a:rPr lang="en-GB" dirty="0"/>
              <a:t>Parameters can be defaults, user-defined, or optimised at each step, even when running the full pipeline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CRAN: </a:t>
            </a:r>
            <a:r>
              <a:rPr lang="en-GB" i="1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https://cran.r-project.org/package=noisyr</a:t>
            </a:r>
            <a:endParaRPr lang="en-GB" i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 err="1"/>
              <a:t>Github</a:t>
            </a:r>
            <a:r>
              <a:rPr lang="en-GB" dirty="0"/>
              <a:t>: </a:t>
            </a:r>
            <a:r>
              <a:rPr lang="en-GB" i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https://github.com/Core-Bioinformatics/noisyR</a:t>
            </a:r>
            <a:r>
              <a:rPr lang="en-GB" i="1" dirty="0">
                <a:solidFill>
                  <a:srgbClr val="FFC000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B1B80C-034B-4D59-ABCD-F6ED496D1156}"/>
                  </a:ext>
                </a:extLst>
              </p14:cNvPr>
              <p14:cNvContentPartPr/>
              <p14:nvPr/>
            </p14:nvContentPartPr>
            <p14:xfrm>
              <a:off x="4715170" y="199122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B1B80C-034B-4D59-ABCD-F6ED496D11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1530" y="188358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A877C5-6899-4446-B46F-7B3455619AB9}"/>
                  </a:ext>
                </a:extLst>
              </p14:cNvPr>
              <p14:cNvContentPartPr/>
              <p14:nvPr/>
            </p14:nvContentPartPr>
            <p14:xfrm>
              <a:off x="4622290" y="1999141"/>
              <a:ext cx="18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A877C5-6899-4446-B46F-7B3455619A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8290" y="1891141"/>
                <a:ext cx="109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D0F177-70C0-4DBB-8E09-7CEE96549A9C}"/>
                  </a:ext>
                </a:extLst>
              </p14:cNvPr>
              <p14:cNvContentPartPr/>
              <p14:nvPr/>
            </p14:nvContentPartPr>
            <p14:xfrm>
              <a:off x="4180570" y="226230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D0F177-70C0-4DBB-8E09-7CEE96549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6570" y="215466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11E0AF-66E0-4718-9F55-61D3B298FE51}"/>
                  </a:ext>
                </a:extLst>
              </p14:cNvPr>
              <p14:cNvContentPartPr/>
              <p14:nvPr/>
            </p14:nvContentPartPr>
            <p14:xfrm>
              <a:off x="4653250" y="201858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11E0AF-66E0-4718-9F55-61D3B298FE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250" y="191058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F1FB58-4B96-4F98-9999-452A44228CA2}"/>
                  </a:ext>
                </a:extLst>
              </p14:cNvPr>
              <p14:cNvContentPartPr/>
              <p14:nvPr/>
            </p14:nvContentPartPr>
            <p14:xfrm>
              <a:off x="4653250" y="201858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F1FB58-4B96-4F98-9999-452A44228C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250" y="191058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53D582-C146-496A-A5F9-B4096BA29868}"/>
                  </a:ext>
                </a:extLst>
              </p14:cNvPr>
              <p14:cNvContentPartPr/>
              <p14:nvPr/>
            </p14:nvContentPartPr>
            <p14:xfrm>
              <a:off x="4653250" y="201858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53D582-C146-496A-A5F9-B4096BA298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9250" y="1910581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EF203BE0-5CFC-42BA-95BD-0F83B6684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9"/>
          <a:stretch/>
        </p:blipFill>
        <p:spPr bwMode="auto">
          <a:xfrm>
            <a:off x="6768886" y="143087"/>
            <a:ext cx="5183896" cy="651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6769-9B3D-4271-AADB-2F22C2A9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relationship between abundance and correlation is used to infer a noise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64C6-25F7-4EC6-B3C6-936CE7101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273060" cy="364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Both approaches produce the same output</a:t>
            </a:r>
          </a:p>
          <a:p>
            <a:r>
              <a:rPr lang="en-GB" dirty="0"/>
              <a:t>Both use a similarity metric</a:t>
            </a:r>
          </a:p>
          <a:p>
            <a:r>
              <a:rPr lang="en-GB" dirty="0"/>
              <a:t>They evaluate sample consistency</a:t>
            </a:r>
          </a:p>
          <a:p>
            <a:r>
              <a:rPr lang="en-GB" dirty="0"/>
              <a:t>Transcript approach calculates per gene, count matrix uses windows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DCC4A-96C5-41A2-8C17-255018066D10}"/>
              </a:ext>
            </a:extLst>
          </p:cNvPr>
          <p:cNvGrpSpPr>
            <a:grpSpLocks noChangeAspect="1"/>
          </p:cNvGrpSpPr>
          <p:nvPr/>
        </p:nvGrpSpPr>
        <p:grpSpPr>
          <a:xfrm>
            <a:off x="5288452" y="1965938"/>
            <a:ext cx="3600000" cy="2926123"/>
            <a:chOff x="4621011" y="3385116"/>
            <a:chExt cx="3381890" cy="27488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9BC049-1432-48D5-995E-D6F560A995F9}"/>
                </a:ext>
              </a:extLst>
            </p:cNvPr>
            <p:cNvGrpSpPr/>
            <p:nvPr/>
          </p:nvGrpSpPr>
          <p:grpSpPr>
            <a:xfrm>
              <a:off x="4621011" y="3385116"/>
              <a:ext cx="3381890" cy="2747450"/>
              <a:chOff x="5823827" y="2142067"/>
              <a:chExt cx="2099887" cy="17059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279B0D-54FD-42C0-A9DA-08E7AC9C2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23827" y="2142067"/>
                <a:ext cx="2099887" cy="170595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766BF9-CFDC-44D7-88E7-64CB89B85589}"/>
                  </a:ext>
                </a:extLst>
              </p:cNvPr>
              <p:cNvSpPr/>
              <p:nvPr/>
            </p:nvSpPr>
            <p:spPr>
              <a:xfrm>
                <a:off x="5823827" y="2200356"/>
                <a:ext cx="67031" cy="17197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8A8671-8020-4148-9F18-A9CA8E372AB7}"/>
                </a:ext>
              </a:extLst>
            </p:cNvPr>
            <p:cNvSpPr/>
            <p:nvPr/>
          </p:nvSpPr>
          <p:spPr>
            <a:xfrm>
              <a:off x="4621011" y="5928569"/>
              <a:ext cx="172577" cy="2053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73142-4F10-4571-83CE-45ED896269C1}"/>
              </a:ext>
            </a:extLst>
          </p:cNvPr>
          <p:cNvGrpSpPr>
            <a:grpSpLocks noChangeAspect="1"/>
          </p:cNvGrpSpPr>
          <p:nvPr/>
        </p:nvGrpSpPr>
        <p:grpSpPr>
          <a:xfrm>
            <a:off x="8333976" y="3650354"/>
            <a:ext cx="3600000" cy="3022825"/>
            <a:chOff x="8118565" y="3385116"/>
            <a:chExt cx="3463798" cy="2908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297550-CDCC-4108-920E-7D068B07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565" y="3385116"/>
              <a:ext cx="3463798" cy="290846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1A9185-F853-481E-923C-A8ED420A665E}"/>
                </a:ext>
              </a:extLst>
            </p:cNvPr>
            <p:cNvSpPr/>
            <p:nvPr/>
          </p:nvSpPr>
          <p:spPr>
            <a:xfrm>
              <a:off x="8118565" y="3385116"/>
              <a:ext cx="107157" cy="127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1EC0E3B-081B-42FA-9DF6-6E1477BA54CE}"/>
              </a:ext>
            </a:extLst>
          </p:cNvPr>
          <p:cNvSpPr txBox="1">
            <a:spLocks/>
          </p:cNvSpPr>
          <p:nvPr/>
        </p:nvSpPr>
        <p:spPr>
          <a:xfrm>
            <a:off x="685801" y="5867401"/>
            <a:ext cx="3718585" cy="932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Bulk data from Yang et al (2019) </a:t>
            </a:r>
            <a:br>
              <a:rPr lang="en-US" sz="1600" dirty="0"/>
            </a:br>
            <a:r>
              <a:rPr lang="en-US" sz="1600" i="1" dirty="0"/>
              <a:t>https://doi.org/10.1016/j.cels.2019.03.012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79768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6769-9B3D-4271-AADB-2F22C2A9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 bulk mRNA-</a:t>
            </a:r>
            <a:r>
              <a:rPr lang="en-GB" dirty="0" err="1"/>
              <a:t>Seq</a:t>
            </a:r>
            <a:r>
              <a:rPr lang="en-GB" dirty="0"/>
              <a:t> data, noise removal increases the convergence between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64C6-25F7-4EC6-B3C6-936CE7101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907737"/>
            <a:ext cx="2527789" cy="3789452"/>
          </a:xfrm>
        </p:spPr>
        <p:txBody>
          <a:bodyPr numCol="1">
            <a:normAutofit/>
          </a:bodyPr>
          <a:lstStyle/>
          <a:p>
            <a:r>
              <a:rPr lang="en-GB" dirty="0"/>
              <a:t>The number of DE genes is reduced</a:t>
            </a:r>
          </a:p>
          <a:p>
            <a:endParaRPr lang="en-GB" dirty="0"/>
          </a:p>
          <a:p>
            <a:r>
              <a:rPr lang="en-GB" dirty="0"/>
              <a:t>Potential false positives are greatly reduced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3B00B3-3439-4B41-BFE8-117F22A06A41}"/>
              </a:ext>
            </a:extLst>
          </p:cNvPr>
          <p:cNvGrpSpPr>
            <a:grpSpLocks noChangeAspect="1"/>
          </p:cNvGrpSpPr>
          <p:nvPr/>
        </p:nvGrpSpPr>
        <p:grpSpPr>
          <a:xfrm>
            <a:off x="3213590" y="1907737"/>
            <a:ext cx="4334605" cy="3789455"/>
            <a:chOff x="8064473" y="2142067"/>
            <a:chExt cx="1647158" cy="144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05F46E-ED54-476F-BC14-E7B649BB1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473" y="2142067"/>
              <a:ext cx="1647158" cy="1440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AFF59A-D93E-4796-B9AF-A843BD407D9B}"/>
                </a:ext>
              </a:extLst>
            </p:cNvPr>
            <p:cNvSpPr/>
            <p:nvPr/>
          </p:nvSpPr>
          <p:spPr>
            <a:xfrm>
              <a:off x="8064473" y="2142067"/>
              <a:ext cx="107157" cy="127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C25398-CB89-4BD4-8FE5-358C3EB26535}"/>
              </a:ext>
            </a:extLst>
          </p:cNvPr>
          <p:cNvGrpSpPr>
            <a:grpSpLocks noChangeAspect="1"/>
          </p:cNvGrpSpPr>
          <p:nvPr/>
        </p:nvGrpSpPr>
        <p:grpSpPr>
          <a:xfrm>
            <a:off x="7683010" y="1907737"/>
            <a:ext cx="3986307" cy="3789455"/>
            <a:chOff x="9751386" y="2142066"/>
            <a:chExt cx="1514805" cy="1440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08A934-7003-46BC-BB2C-174A6584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1386" y="2142067"/>
              <a:ext cx="1514805" cy="1440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AC94E6-1F07-423D-AA23-564A674244E6}"/>
                </a:ext>
              </a:extLst>
            </p:cNvPr>
            <p:cNvSpPr/>
            <p:nvPr/>
          </p:nvSpPr>
          <p:spPr>
            <a:xfrm>
              <a:off x="9751386" y="2142066"/>
              <a:ext cx="107157" cy="127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363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6769-9B3D-4271-AADB-2F22C2A9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 bulk mRNA-</a:t>
            </a:r>
            <a:r>
              <a:rPr lang="en-GB" dirty="0" err="1"/>
              <a:t>Seq</a:t>
            </a:r>
            <a:r>
              <a:rPr lang="en-GB" dirty="0"/>
              <a:t> data, noise removal increases the convergence between analysis methods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263D17-C6E2-408E-B025-69157079DAD4}"/>
              </a:ext>
            </a:extLst>
          </p:cNvPr>
          <p:cNvSpPr txBox="1">
            <a:spLocks/>
          </p:cNvSpPr>
          <p:nvPr/>
        </p:nvSpPr>
        <p:spPr>
          <a:xfrm>
            <a:off x="685801" y="5452201"/>
            <a:ext cx="6633274" cy="1347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edgeR</a:t>
            </a:r>
            <a:r>
              <a:rPr lang="en-US" sz="1600" dirty="0"/>
              <a:t>: McCarthy et al (2012) </a:t>
            </a:r>
            <a:r>
              <a:rPr lang="en-US" sz="1600" i="1" dirty="0"/>
              <a:t>https://doi.org/10.1093/nar/gks042</a:t>
            </a:r>
          </a:p>
          <a:p>
            <a:pPr marL="0" indent="0">
              <a:buNone/>
            </a:pPr>
            <a:r>
              <a:rPr lang="en-US" sz="1600" dirty="0"/>
              <a:t>DESeq2: Love et al (2014) </a:t>
            </a:r>
            <a:r>
              <a:rPr lang="en-US" sz="1600" i="1" dirty="0"/>
              <a:t>https://doi.org/10.1186/s13059-014-0550-8</a:t>
            </a:r>
            <a:endParaRPr lang="en-GB" sz="1600" i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BACB25-197F-45C8-8F85-B4210CFBB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907737"/>
            <a:ext cx="2527789" cy="2199314"/>
          </a:xfrm>
        </p:spPr>
        <p:txBody>
          <a:bodyPr numCol="1">
            <a:normAutofit/>
          </a:bodyPr>
          <a:lstStyle/>
          <a:p>
            <a:r>
              <a:rPr lang="en-US" dirty="0"/>
              <a:t>Analysis methods converge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266A86-A59F-4216-96BC-146B8E6D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40" y="1906610"/>
            <a:ext cx="4309322" cy="3519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98A6B4D-8337-4E7A-A445-3F59FF7C8201}"/>
              </a:ext>
            </a:extLst>
          </p:cNvPr>
          <p:cNvGrpSpPr/>
          <p:nvPr/>
        </p:nvGrpSpPr>
        <p:grpSpPr>
          <a:xfrm>
            <a:off x="3213590" y="1906610"/>
            <a:ext cx="4520510" cy="3519237"/>
            <a:chOff x="3213590" y="1906610"/>
            <a:chExt cx="4520510" cy="35192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C430AC-F36D-4A01-A717-FD24D12394F4}"/>
                </a:ext>
              </a:extLst>
            </p:cNvPr>
            <p:cNvGrpSpPr/>
            <p:nvPr/>
          </p:nvGrpSpPr>
          <p:grpSpPr>
            <a:xfrm>
              <a:off x="3213590" y="1906610"/>
              <a:ext cx="4520510" cy="3519237"/>
              <a:chOff x="3213590" y="1906611"/>
              <a:chExt cx="4520510" cy="35192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22611BB-F407-419B-B204-56CBC4F94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3590" y="1906611"/>
                <a:ext cx="4520510" cy="3519237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B78454-1114-4BD9-87DB-F5FA9FF3B9EB}"/>
                  </a:ext>
                </a:extLst>
              </p:cNvPr>
              <p:cNvSpPr/>
              <p:nvPr/>
            </p:nvSpPr>
            <p:spPr>
              <a:xfrm>
                <a:off x="3260830" y="2092221"/>
                <a:ext cx="183708" cy="2186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BB954A-0983-49C9-83CA-0ADEA71A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3203" y="1973216"/>
              <a:ext cx="1103622" cy="850290"/>
            </a:xfrm>
            <a:prstGeom prst="rect">
              <a:avLst/>
            </a:prstGeom>
          </p:spPr>
        </p:pic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8DA3690-23A0-46C3-9E11-8DDA3D4A2AD7}"/>
              </a:ext>
            </a:extLst>
          </p:cNvPr>
          <p:cNvSpPr txBox="1">
            <a:spLocks/>
          </p:cNvSpPr>
          <p:nvPr/>
        </p:nvSpPr>
        <p:spPr>
          <a:xfrm>
            <a:off x="685800" y="3429000"/>
            <a:ext cx="2527789" cy="199368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 is closer to the biological truth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6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build="p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6769-9B3D-4271-AADB-2F22C2A9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 err="1"/>
              <a:t>noisyR</a:t>
            </a:r>
            <a:r>
              <a:rPr lang="en-GB" dirty="0"/>
              <a:t> is a universal approach that can be applied to other types of sequencing data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64C6-25F7-4EC6-B3C6-936CE7101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8"/>
            <a:ext cx="4844560" cy="1666554"/>
          </a:xfrm>
        </p:spPr>
        <p:txBody>
          <a:bodyPr>
            <a:normAutofit/>
          </a:bodyPr>
          <a:lstStyle/>
          <a:p>
            <a:r>
              <a:rPr lang="en-US" dirty="0"/>
              <a:t>On single-cell (SmartSeq2) data</a:t>
            </a:r>
          </a:p>
          <a:p>
            <a:pPr lvl="1"/>
            <a:r>
              <a:rPr lang="en-US" dirty="0"/>
              <a:t>Used pseudo-samples to increase consistency</a:t>
            </a:r>
          </a:p>
          <a:p>
            <a:pPr lvl="1"/>
            <a:r>
              <a:rPr lang="en-US" dirty="0"/>
              <a:t>Grouping according to experimental design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81148D8-57DE-4929-8AA7-3D20216985E3}"/>
              </a:ext>
            </a:extLst>
          </p:cNvPr>
          <p:cNvSpPr txBox="1">
            <a:spLocks/>
          </p:cNvSpPr>
          <p:nvPr/>
        </p:nvSpPr>
        <p:spPr>
          <a:xfrm>
            <a:off x="685801" y="3884822"/>
            <a:ext cx="11205795" cy="166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on a similar approach for 10x data</a:t>
            </a:r>
          </a:p>
          <a:p>
            <a:r>
              <a:rPr lang="en-US" dirty="0"/>
              <a:t>Have illustrated the approach to improve the prediction of micro-RNA targets in plants (Degradome data)</a:t>
            </a:r>
          </a:p>
          <a:p>
            <a:r>
              <a:rPr lang="en-US" dirty="0"/>
              <a:t>Will adapt the approach for epigenetic 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83F9CD4-BF64-4C0C-B1A1-39E4D5E422F5}"/>
              </a:ext>
            </a:extLst>
          </p:cNvPr>
          <p:cNvSpPr txBox="1">
            <a:spLocks/>
          </p:cNvSpPr>
          <p:nvPr/>
        </p:nvSpPr>
        <p:spPr>
          <a:xfrm>
            <a:off x="685801" y="5867401"/>
            <a:ext cx="8155982" cy="932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Single-cell data from Cuomo et al (2020) </a:t>
            </a:r>
            <a:r>
              <a:rPr lang="en-US" sz="1600" i="1" dirty="0"/>
              <a:t>https://doi.org/10.1038/s41467-020-14457-z</a:t>
            </a:r>
            <a:endParaRPr lang="en-GB" sz="1600" i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682F46-B3A1-4C8A-A071-34EB2DD7E868}"/>
              </a:ext>
            </a:extLst>
          </p:cNvPr>
          <p:cNvGrpSpPr/>
          <p:nvPr/>
        </p:nvGrpSpPr>
        <p:grpSpPr>
          <a:xfrm>
            <a:off x="5598986" y="2008621"/>
            <a:ext cx="3211944" cy="1800000"/>
            <a:chOff x="5598986" y="2008621"/>
            <a:chExt cx="3211944" cy="180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8088ED-8162-4394-90F6-C31FC02D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8986" y="2008621"/>
              <a:ext cx="3211944" cy="1800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73D872-353D-43D7-A217-27ABA0F181D4}"/>
                </a:ext>
              </a:extLst>
            </p:cNvPr>
            <p:cNvSpPr/>
            <p:nvPr/>
          </p:nvSpPr>
          <p:spPr>
            <a:xfrm>
              <a:off x="5598986" y="2008621"/>
              <a:ext cx="126174" cy="2186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EEC2EA-A046-4F0E-BCA4-9AC579C342EF}"/>
              </a:ext>
            </a:extLst>
          </p:cNvPr>
          <p:cNvGrpSpPr/>
          <p:nvPr/>
        </p:nvGrpSpPr>
        <p:grpSpPr>
          <a:xfrm>
            <a:off x="8933387" y="2008621"/>
            <a:ext cx="3163637" cy="1800000"/>
            <a:chOff x="8933387" y="2008621"/>
            <a:chExt cx="3163637" cy="180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DA6667-2513-4F9A-95EE-B1DC50D3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387" y="2008621"/>
              <a:ext cx="3163637" cy="18000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9E3EA0-E222-4325-95F0-640ED795B1C4}"/>
                </a:ext>
              </a:extLst>
            </p:cNvPr>
            <p:cNvSpPr/>
            <p:nvPr/>
          </p:nvSpPr>
          <p:spPr>
            <a:xfrm>
              <a:off x="8933387" y="2008621"/>
              <a:ext cx="126174" cy="2186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692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14503</TotalTime>
  <Words>803</Words>
  <Application>Microsoft Office PowerPoint</Application>
  <PresentationFormat>Widescreen</PresentationFormat>
  <Paragraphs>168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noisyR: enhancing biological signal in sequencing  datasets by characterizing random technical noise</vt:lpstr>
      <vt:lpstr>Noise is an intrinsic feature of biological systems, which is amplified by the process of sequencing</vt:lpstr>
      <vt:lpstr>The noisyR paper presents a newly developed noise filter for next generation sequencing data</vt:lpstr>
      <vt:lpstr>Two approaches depending on the input data</vt:lpstr>
      <vt:lpstr>The software is available as an R package and structured so that little expertise is required to use it</vt:lpstr>
      <vt:lpstr>A relationship between abundance and correlation is used to infer a noise threshold</vt:lpstr>
      <vt:lpstr>In bulk mRNA-Seq data, noise removal increases the convergence between analysis methods</vt:lpstr>
      <vt:lpstr>In bulk mRNA-Seq data, noise removal increases the convergence between analysis methods</vt:lpstr>
      <vt:lpstr>noisyR is a universal approach that can be applied to other types of sequencing data</vt:lpstr>
      <vt:lpstr>Thank you for your attention!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Interview Presentation noisyR</dc:title>
  <dc:creator>Ilias Moutsopoulos</dc:creator>
  <cp:lastModifiedBy>Ilias Moutsopoulos</cp:lastModifiedBy>
  <cp:revision>58</cp:revision>
  <dcterms:created xsi:type="dcterms:W3CDTF">2021-06-04T11:04:32Z</dcterms:created>
  <dcterms:modified xsi:type="dcterms:W3CDTF">2021-09-30T15:16:37Z</dcterms:modified>
</cp:coreProperties>
</file>